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75" r:id="rId2"/>
    <p:sldId id="264" r:id="rId3"/>
    <p:sldId id="279" r:id="rId4"/>
    <p:sldId id="267" r:id="rId5"/>
    <p:sldId id="268" r:id="rId6"/>
    <p:sldId id="270" r:id="rId7"/>
    <p:sldId id="272" r:id="rId8"/>
    <p:sldId id="273" r:id="rId9"/>
    <p:sldId id="274" r:id="rId10"/>
    <p:sldId id="277" r:id="rId11"/>
    <p:sldId id="278" r:id="rId12"/>
  </p:sldIdLst>
  <p:sldSz cx="9144000" cy="6858000" type="screen4x3"/>
  <p:notesSz cx="7010400" cy="92360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bb" initials="abb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3A5"/>
    <a:srgbClr val="5CA2D2"/>
    <a:srgbClr val="001A3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12" autoAdjust="0"/>
    <p:restoredTop sz="94709" autoAdjust="0"/>
  </p:normalViewPr>
  <p:slideViewPr>
    <p:cSldViewPr>
      <p:cViewPr varScale="1">
        <p:scale>
          <a:sx n="73" d="100"/>
          <a:sy n="73" d="100"/>
        </p:scale>
        <p:origin x="-98" y="-44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0" d="100"/>
          <a:sy n="50" d="100"/>
        </p:scale>
        <p:origin x="-2076" y="-102"/>
      </p:cViewPr>
      <p:guideLst>
        <p:guide orient="horz" pos="2909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1C6FED11-B4C2-4414-AEB4-CFFE95D3B9BE}" type="datetimeFigureOut">
              <a:rPr lang="en-US"/>
              <a:pPr>
                <a:defRPr/>
              </a:pPr>
              <a:t>5/8/2013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30" tIns="46415" rIns="92830" bIns="46415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387136"/>
            <a:ext cx="5608320" cy="4156234"/>
          </a:xfrm>
          <a:prstGeom prst="rect">
            <a:avLst/>
          </a:prstGeom>
        </p:spPr>
        <p:txBody>
          <a:bodyPr vert="horz" lIns="92830" tIns="46415" rIns="92830" bIns="46415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8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772668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69E80562-3E33-4894-867C-042CF727946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43051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These goals are in the reach of every</a:t>
            </a:r>
            <a:r>
              <a:rPr lang="en-US" baseline="0" dirty="0" smtClean="0"/>
              <a:t> student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9E80562-3E33-4894-867C-042CF727946F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09336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 example of not using your  money in a wise manner.  Poor choices can cost 2-3 times more than the original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9E80562-3E33-4894-867C-042CF727946F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84999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Standard monthly</a:t>
            </a:r>
            <a:r>
              <a:rPr lang="en-US" baseline="0" dirty="0" smtClean="0"/>
              <a:t> needs expenses</a:t>
            </a:r>
          </a:p>
          <a:p>
            <a:r>
              <a:rPr lang="en-US" baseline="0" dirty="0" smtClean="0"/>
              <a:t>Cell phone is basic service only – add-ons are wants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9E80562-3E33-4894-867C-042CF727946F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17460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Each person may be willing to spend more on one item/area and cut way back on another – determine your priority</a:t>
            </a:r>
          </a:p>
          <a:p>
            <a:r>
              <a:rPr lang="en-US" dirty="0" smtClean="0"/>
              <a:t>For example: I have my shirts done professionally so I do not need to iron  --  in exchange I shop</a:t>
            </a:r>
            <a:r>
              <a:rPr lang="en-US" baseline="0" dirty="0" smtClean="0"/>
              <a:t> for generic food products and little experimentation in cooking.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9E80562-3E33-4894-867C-042CF727946F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907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9E80562-3E33-4894-867C-042CF727946F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80273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There are 1,000s</a:t>
            </a:r>
            <a:r>
              <a:rPr lang="en-US" baseline="0" dirty="0" smtClean="0"/>
              <a:t> of hints on saving money just Google it!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9E80562-3E33-4894-867C-042CF727946F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07585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>
                <a:solidFill>
                  <a:srgbClr val="0063A5"/>
                </a:solidFill>
              </a:defRPr>
            </a:lvl1pPr>
            <a:lvl2pPr>
              <a:buClr>
                <a:srgbClr val="5CA2D2"/>
              </a:buClr>
              <a:buFont typeface="Arial" pitchFamily="34" charset="0"/>
              <a:buChar char="•"/>
              <a:defRPr>
                <a:solidFill>
                  <a:schemeClr val="tx1"/>
                </a:solidFill>
              </a:defRPr>
            </a:lvl2pPr>
            <a:lvl3pPr>
              <a:buFont typeface="Calibri" pitchFamily="34" charset="0"/>
              <a:buChar char="–"/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Place CashCourse URL Here in Master Slide</a:t>
            </a:r>
            <a:endParaRPr lang="en-US" sz="1050" dirty="0">
              <a:solidFill>
                <a:srgbClr val="0063A5"/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|  </a:t>
            </a:r>
            <a:fld id="{C721993F-DA21-4444-ABCF-5F545996D12E}" type="slidenum">
              <a:rPr lang="en-US">
                <a:solidFill>
                  <a:schemeClr val="tx1">
                    <a:tint val="75000"/>
                  </a:scheme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chemeClr val="tx1">
                  <a:tint val="75000"/>
                </a:scheme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399" y="4406900"/>
            <a:ext cx="6818313" cy="1362075"/>
          </a:xfrm>
        </p:spPr>
        <p:txBody>
          <a:bodyPr anchor="t"/>
          <a:lstStyle>
            <a:lvl1pPr algn="l">
              <a:defRPr sz="4000" b="1" cap="all">
                <a:solidFill>
                  <a:srgbClr val="0063A5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6399" y="2906713"/>
            <a:ext cx="6818313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Place CashCourse URL Here in Master Slide</a:t>
            </a:r>
            <a:endParaRPr lang="en-US" sz="1050" dirty="0">
              <a:solidFill>
                <a:srgbClr val="0063A5"/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|  </a:t>
            </a:r>
            <a:fld id="{D06B8F67-F866-4F18-8C7B-D945B3C9554B}" type="slidenum">
              <a:rPr lang="en-US">
                <a:solidFill>
                  <a:schemeClr val="tx1">
                    <a:tint val="75000"/>
                  </a:scheme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chemeClr val="tx1">
                  <a:tint val="75000"/>
                </a:scheme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Place CashCourse URL Here in Master Slide</a:t>
            </a:r>
            <a:endParaRPr lang="en-US" sz="1050" dirty="0">
              <a:solidFill>
                <a:srgbClr val="0063A5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|  </a:t>
            </a:r>
            <a:fld id="{C7FC3AB3-9006-4F8C-9DE9-E278CF5B791B}" type="slidenum">
              <a:rPr lang="en-US">
                <a:solidFill>
                  <a:schemeClr val="tx1">
                    <a:tint val="75000"/>
                  </a:scheme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chemeClr val="tx1">
                  <a:tint val="75000"/>
                </a:scheme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Place CashCourse URL Here in Master Slide</a:t>
            </a:r>
            <a:endParaRPr lang="en-US" sz="1050" dirty="0">
              <a:solidFill>
                <a:srgbClr val="0063A5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|  </a:t>
            </a:r>
            <a:fld id="{586F6F64-08B3-4113-8A7D-891994F53CA1}" type="slidenum">
              <a:rPr lang="en-US">
                <a:solidFill>
                  <a:schemeClr val="tx1">
                    <a:tint val="75000"/>
                  </a:scheme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chemeClr val="tx1">
                  <a:tint val="75000"/>
                </a:schemeClr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Place CashCourse URL Here in Master Slide</a:t>
            </a:r>
            <a:endParaRPr lang="en-US" sz="1050" dirty="0">
              <a:solidFill>
                <a:srgbClr val="0063A5"/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|  </a:t>
            </a:r>
            <a:fld id="{BEF1DEF4-D2F7-4E9B-A2B5-763C0F331C42}" type="slidenum">
              <a:rPr lang="en-US">
                <a:solidFill>
                  <a:schemeClr val="tx1">
                    <a:tint val="75000"/>
                  </a:scheme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chemeClr val="tx1">
                  <a:tint val="75000"/>
                </a:schemeClr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Place CashCourse URL Here in Master Slide</a:t>
            </a:r>
            <a:endParaRPr lang="en-US" sz="1050" dirty="0">
              <a:solidFill>
                <a:srgbClr val="0063A5"/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|  </a:t>
            </a:r>
            <a:fld id="{5011E506-0961-41F0-B5CB-5EEB20730CF0}" type="slidenum">
              <a:rPr lang="en-US">
                <a:solidFill>
                  <a:schemeClr val="tx1">
                    <a:tint val="75000"/>
                  </a:scheme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chemeClr val="tx1">
                  <a:tint val="75000"/>
                </a:scheme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Place CashCourse URL Here in Master Slide</a:t>
            </a:r>
            <a:endParaRPr lang="en-US" sz="1050" dirty="0">
              <a:solidFill>
                <a:srgbClr val="0063A5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|  </a:t>
            </a:r>
            <a:fld id="{01E725AF-0681-4586-A9F1-0A2E7B8DA7FD}" type="slidenum">
              <a:rPr lang="en-US">
                <a:solidFill>
                  <a:schemeClr val="tx1">
                    <a:tint val="75000"/>
                  </a:scheme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chemeClr val="tx1">
                  <a:tint val="75000"/>
                </a:schemeClr>
              </a:solidFill>
            </a:endParaRPr>
          </a:p>
        </p:txBody>
      </p:sp>
    </p:spTree>
  </p:cSld>
  <p:clrMapOvr>
    <a:masterClrMapping/>
  </p:clrMapOvr>
  <p:transition>
    <p:pull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Place CashCourse URL Here in Master Slide</a:t>
            </a:r>
            <a:endParaRPr lang="en-US" sz="1050" dirty="0">
              <a:solidFill>
                <a:srgbClr val="0063A5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|  </a:t>
            </a:r>
            <a:fld id="{45369B4D-4AAF-4FD4-9E34-780B2827D381}" type="slidenum">
              <a:rPr lang="en-US">
                <a:solidFill>
                  <a:schemeClr val="tx1">
                    <a:tint val="75000"/>
                  </a:scheme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chemeClr val="tx1">
                  <a:tint val="75000"/>
                </a:schemeClr>
              </a:solidFill>
            </a:endParaRPr>
          </a:p>
        </p:txBody>
      </p:sp>
    </p:spTree>
  </p:cSld>
  <p:clrMapOvr>
    <a:masterClrMapping/>
  </p:clrMapOvr>
  <p:transition>
    <p:pull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Place CashCourse URL Here in Master Slide</a:t>
            </a:r>
            <a:endParaRPr lang="en-US" sz="1050" dirty="0">
              <a:solidFill>
                <a:srgbClr val="0063A5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|  </a:t>
            </a:r>
            <a:fld id="{F1009EBB-7306-4D59-87FD-1CAF58054A5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5998420"/>
      </p:ext>
    </p:extLst>
  </p:cSld>
  <p:clrMapOvr>
    <a:masterClrMapping/>
  </p:clrMapOvr>
  <p:transition>
    <p:pull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hyperlink" Target="http://www.valenciacc.edu/" TargetMode="Externa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6" descr="bkgrnd.jpg"/>
          <p:cNvPicPr>
            <a:picLocks noChangeAspect="1"/>
          </p:cNvPicPr>
          <p:nvPr userDrawn="1"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Title Placeholder 1"/>
          <p:cNvSpPr>
            <a:spLocks noGrp="1"/>
          </p:cNvSpPr>
          <p:nvPr>
            <p:ph type="title"/>
          </p:nvPr>
        </p:nvSpPr>
        <p:spPr bwMode="auto">
          <a:xfrm>
            <a:off x="1447800" y="457200"/>
            <a:ext cx="7391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Program Title</a:t>
            </a:r>
          </a:p>
        </p:txBody>
      </p:sp>
      <p:sp>
        <p:nvSpPr>
          <p:cNvPr id="205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447800" y="1447800"/>
            <a:ext cx="7391400" cy="467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TITLE STYLE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76600" y="6356350"/>
            <a:ext cx="5181600" cy="365125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dirty="0"/>
              <a:t>Place CashCourse URL Here in Master Slide</a:t>
            </a:r>
            <a:endParaRPr lang="en-US" sz="1050" dirty="0">
              <a:solidFill>
                <a:srgbClr val="0063A5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6356350"/>
            <a:ext cx="381000" cy="365125"/>
          </a:xfrm>
          <a:prstGeom prst="rect">
            <a:avLst/>
          </a:prstGeom>
        </p:spPr>
        <p:txBody>
          <a:bodyPr vert="horz" lIns="0" tIns="45720" rIns="0" bIns="45720" rtlCol="0" anchor="ctr">
            <a:noAutofit/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0063A5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dirty="0"/>
              <a:t>|  </a:t>
            </a:r>
            <a:fld id="{F1009EBB-7306-4D59-87FD-1CAF58054A5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2055" name="Picture 7" descr="placeholder.jpg"/>
          <p:cNvPicPr>
            <a:picLocks noChangeAspect="1"/>
          </p:cNvPicPr>
          <p:nvPr userDrawn="1"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0" y="0"/>
            <a:ext cx="1262063" cy="1250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 descr="Valencia">
            <a:hlinkClick r:id="rId13"/>
          </p:cNvPr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7929"/>
            <a:ext cx="12954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61" r:id="rId1"/>
    <p:sldLayoutId id="2147483762" r:id="rId2"/>
    <p:sldLayoutId id="2147483763" r:id="rId3"/>
    <p:sldLayoutId id="2147483764" r:id="rId4"/>
    <p:sldLayoutId id="2147483765" r:id="rId5"/>
    <p:sldLayoutId id="2147483766" r:id="rId6"/>
    <p:sldLayoutId id="2147483767" r:id="rId7"/>
    <p:sldLayoutId id="2147483768" r:id="rId8"/>
    <p:sldLayoutId id="2147483769" r:id="rId9"/>
  </p:sldLayoutIdLst>
  <p:transition>
    <p:pull dir="d"/>
  </p:transition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libri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rgbClr val="0063A5"/>
          </a:solidFill>
          <a:latin typeface="+mn-lt"/>
          <a:ea typeface="+mn-ea"/>
          <a:cs typeface="+mn-cs"/>
        </a:defRPr>
      </a:lvl1pPr>
      <a:lvl2pPr marL="228600" indent="-228600" algn="l" rtl="0" eaLnBrk="0" fontAlgn="base" hangingPunct="0">
        <a:spcBef>
          <a:spcPct val="20000"/>
        </a:spcBef>
        <a:spcAft>
          <a:spcPct val="0"/>
        </a:spcAft>
        <a:buClr>
          <a:srgbClr val="5CA2D2"/>
        </a:buClr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228600" algn="l" rtl="0" eaLnBrk="0" fontAlgn="base" hangingPunct="0">
        <a:spcBef>
          <a:spcPct val="20000"/>
        </a:spcBef>
        <a:spcAft>
          <a:spcPct val="0"/>
        </a:spcAft>
        <a:buFont typeface="Calibri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28600" algn="l" rtl="0" eaLnBrk="0" fontAlgn="base" hangingPunct="0">
        <a:spcBef>
          <a:spcPct val="20000"/>
        </a:spcBef>
        <a:spcAft>
          <a:spcPct val="0"/>
        </a:spcAft>
        <a:buFont typeface="Calibri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gi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valenciacc.edu/finaid/Resources.cfm" TargetMode="External"/><Relationship Id="rId2" Type="http://schemas.openxmlformats.org/officeDocument/2006/relationships/hyperlink" Target="http://atlas.valenciacc.edu/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gif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4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4.gif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026"/>
          <p:cNvSpPr>
            <a:spLocks noGrp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Budgeting</a:t>
            </a:r>
          </a:p>
        </p:txBody>
      </p:sp>
      <p:sp>
        <p:nvSpPr>
          <p:cNvPr id="44035" name="Rectangle 1027"/>
          <p:cNvSpPr>
            <a:spLocks noGrp="1"/>
          </p:cNvSpPr>
          <p:nvPr>
            <p:ph type="subTitle" idx="1"/>
          </p:nvPr>
        </p:nvSpPr>
        <p:spPr>
          <a:xfrm>
            <a:off x="1905000" y="2514600"/>
            <a:ext cx="6400800" cy="2362200"/>
          </a:xfrm>
        </p:spPr>
        <p:txBody>
          <a:bodyPr/>
          <a:lstStyle/>
          <a:p>
            <a:pPr eaLnBrk="1" hangingPunct="1"/>
            <a:r>
              <a:rPr lang="en-US" sz="2800" dirty="0" smtClean="0">
                <a:solidFill>
                  <a:schemeClr val="accent1"/>
                </a:solidFill>
                <a:latin typeface="Arial Black" pitchFamily="34" charset="0"/>
              </a:rPr>
              <a:t>BUILDING A SPENDING PLAN:</a:t>
            </a:r>
            <a:r>
              <a:rPr lang="en-US" sz="3600" dirty="0" smtClean="0">
                <a:solidFill>
                  <a:schemeClr val="accent1"/>
                </a:solidFill>
                <a:latin typeface="Arial Black" pitchFamily="34" charset="0"/>
              </a:rPr>
              <a:t/>
            </a:r>
            <a:br>
              <a:rPr lang="en-US" sz="3600" dirty="0" smtClean="0">
                <a:solidFill>
                  <a:schemeClr val="accent1"/>
                </a:solidFill>
                <a:latin typeface="Arial Black" pitchFamily="34" charset="0"/>
              </a:rPr>
            </a:br>
            <a:endParaRPr lang="en-US" sz="3600" dirty="0" smtClean="0">
              <a:solidFill>
                <a:schemeClr val="accent1"/>
              </a:solidFill>
              <a:latin typeface="Arial Black" pitchFamily="34" charset="0"/>
            </a:endParaRPr>
          </a:p>
          <a:p>
            <a:pPr eaLnBrk="1" hangingPunct="1"/>
            <a:r>
              <a:rPr lang="en-US" sz="2400" dirty="0" smtClean="0">
                <a:solidFill>
                  <a:schemeClr val="accent1"/>
                </a:solidFill>
                <a:latin typeface="Arial Black" pitchFamily="34" charset="0"/>
              </a:rPr>
              <a:t>HOW TO TAKE CONTROL OF YOUR </a:t>
            </a:r>
            <a:r>
              <a:rPr lang="en-US" sz="4000" dirty="0" smtClean="0">
                <a:solidFill>
                  <a:schemeClr val="accent1"/>
                </a:solidFill>
                <a:latin typeface="Arial Black" pitchFamily="34" charset="0"/>
              </a:rPr>
              <a:t>MONEY!</a:t>
            </a:r>
          </a:p>
        </p:txBody>
      </p:sp>
      <p:pic>
        <p:nvPicPr>
          <p:cNvPr id="5" name="Picture 4" descr="logo1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304800"/>
            <a:ext cx="1219200" cy="762000"/>
          </a:xfrm>
          <a:prstGeom prst="rect">
            <a:avLst/>
          </a:prstGeom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5" grpId="0" build="p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Now What?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>
              <a:spcBef>
                <a:spcPct val="5000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lang="en-US" sz="2800" dirty="0" smtClean="0">
                <a:solidFill>
                  <a:schemeClr val="tx1"/>
                </a:solidFill>
              </a:rPr>
              <a:t> Identify where your money comes from.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lang="en-US" sz="2800" dirty="0" smtClean="0">
                <a:solidFill>
                  <a:schemeClr val="tx1"/>
                </a:solidFill>
              </a:rPr>
              <a:t>Track where your money goes – keep a spending diary for a month!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lang="en-US" sz="2800" dirty="0" smtClean="0">
                <a:solidFill>
                  <a:schemeClr val="tx1"/>
                </a:solidFill>
              </a:rPr>
              <a:t> Create a budget and monitor your spending.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lang="en-US" sz="2800" dirty="0" smtClean="0">
                <a:solidFill>
                  <a:schemeClr val="tx1"/>
                </a:solidFill>
              </a:rPr>
              <a:t> Prioritize your wants and needs.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lang="en-US" sz="2800" dirty="0" smtClean="0">
                <a:solidFill>
                  <a:schemeClr val="tx1"/>
                </a:solidFill>
              </a:rPr>
              <a:t> Live within your income.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lang="en-US" sz="2800" dirty="0" smtClean="0">
                <a:solidFill>
                  <a:schemeClr val="tx1"/>
                </a:solidFill>
              </a:rPr>
              <a:t>Check out the Budget Wizard on CashCourse!</a:t>
            </a:r>
          </a:p>
          <a:p>
            <a:pPr fontAlgn="base">
              <a:spcAft>
                <a:spcPct val="0"/>
              </a:spcAft>
              <a:buFont typeface="Arial" charset="0"/>
              <a:buNone/>
            </a:pP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Place CashCourse URL Here in Master Slide</a:t>
            </a:r>
            <a:endParaRPr lang="en-US" sz="1050" dirty="0">
              <a:solidFill>
                <a:srgbClr val="0063A5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|  </a:t>
            </a:r>
            <a:fld id="{7E57D854-FCAF-4B99-A648-210C7F3D6B98}" type="slidenum">
              <a:rPr lang="en-US" smtClean="0">
                <a:solidFill>
                  <a:schemeClr val="tx1">
                    <a:tint val="75000"/>
                  </a:schemeClr>
                </a:solidFill>
              </a:rPr>
              <a:pPr>
                <a:defRPr/>
              </a:pPr>
              <a:t>10</a:t>
            </a:fld>
            <a:endParaRPr lang="en-US" dirty="0">
              <a:solidFill>
                <a:schemeClr val="tx1">
                  <a:tint val="75000"/>
                </a:schemeClr>
              </a:solidFill>
            </a:endParaRPr>
          </a:p>
        </p:txBody>
      </p:sp>
      <p:pic>
        <p:nvPicPr>
          <p:cNvPr id="21510" name="Picture 5" descr="BW_Logo_Rec_1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00200" y="5715000"/>
            <a:ext cx="26924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logo1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304800"/>
            <a:ext cx="1219200" cy="762000"/>
          </a:xfrm>
          <a:prstGeom prst="rect">
            <a:avLst/>
          </a:prstGeom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>
              <a:spcAft>
                <a:spcPct val="0"/>
              </a:spcAft>
              <a:buFont typeface="Arial" charset="0"/>
              <a:buNone/>
            </a:pPr>
            <a:endParaRPr lang="en-US" sz="1200" dirty="0" smtClean="0"/>
          </a:p>
          <a:p>
            <a:pPr fontAlgn="base">
              <a:spcAft>
                <a:spcPct val="0"/>
              </a:spcAft>
              <a:buFont typeface="Arial" charset="0"/>
              <a:buNone/>
            </a:pPr>
            <a:r>
              <a:rPr lang="en-US" sz="1200" dirty="0" smtClean="0">
                <a:hlinkClick r:id="rId2"/>
              </a:rPr>
              <a:t>My Financial Planner</a:t>
            </a:r>
            <a:endParaRPr lang="en-US" sz="1200" dirty="0" smtClean="0"/>
          </a:p>
          <a:p>
            <a:pPr fontAlgn="base">
              <a:spcAft>
                <a:spcPct val="0"/>
              </a:spcAft>
              <a:buFont typeface="Arial" charset="0"/>
              <a:buNone/>
            </a:pPr>
            <a:endParaRPr lang="en-US" sz="1200" dirty="0" smtClean="0"/>
          </a:p>
          <a:p>
            <a:pPr fontAlgn="base">
              <a:spcAft>
                <a:spcPct val="0"/>
              </a:spcAft>
              <a:buFont typeface="Arial" charset="0"/>
              <a:buNone/>
            </a:pPr>
            <a:r>
              <a:rPr lang="en-US" sz="1200" dirty="0" smtClean="0">
                <a:hlinkClick r:id="rId3"/>
              </a:rPr>
              <a:t>Financial Resources</a:t>
            </a:r>
            <a:endParaRPr lang="en-US" sz="1200" dirty="0" smtClean="0"/>
          </a:p>
          <a:p>
            <a:pPr fontAlgn="base">
              <a:spcAft>
                <a:spcPct val="0"/>
              </a:spcAft>
              <a:buFont typeface="Arial" charset="0"/>
              <a:buNone/>
            </a:pPr>
            <a:endParaRPr lang="en-US" sz="1200" dirty="0" smtClean="0"/>
          </a:p>
          <a:p>
            <a:pPr fontAlgn="base">
              <a:spcAft>
                <a:spcPct val="0"/>
              </a:spcAft>
              <a:buFont typeface="Arial" charset="0"/>
              <a:buNone/>
            </a:pPr>
            <a:endParaRPr lang="en-US" sz="1200" dirty="0" smtClean="0"/>
          </a:p>
          <a:p>
            <a:pPr fontAlgn="base">
              <a:spcAft>
                <a:spcPct val="0"/>
              </a:spcAft>
              <a:buFont typeface="Arial" charset="0"/>
              <a:buNone/>
            </a:pPr>
            <a:endParaRPr lang="en-US" sz="1200" dirty="0" smtClean="0"/>
          </a:p>
          <a:p>
            <a:pPr fontAlgn="base">
              <a:spcAft>
                <a:spcPct val="0"/>
              </a:spcAft>
              <a:buFont typeface="Arial" charset="0"/>
              <a:buNone/>
            </a:pPr>
            <a:endParaRPr lang="en-US" sz="1200" dirty="0" smtClean="0"/>
          </a:p>
          <a:p>
            <a:pPr fontAlgn="base">
              <a:spcAft>
                <a:spcPct val="0"/>
              </a:spcAft>
              <a:buFont typeface="Arial" charset="0"/>
              <a:buNone/>
            </a:pPr>
            <a:endParaRPr lang="en-US" sz="1200" dirty="0" smtClean="0"/>
          </a:p>
          <a:p>
            <a:pPr fontAlgn="base">
              <a:spcAft>
                <a:spcPct val="0"/>
              </a:spcAft>
              <a:buFont typeface="Arial" charset="0"/>
              <a:buNone/>
            </a:pPr>
            <a:endParaRPr lang="en-US" sz="1200" dirty="0" smtClean="0"/>
          </a:p>
          <a:p>
            <a:pPr fontAlgn="base">
              <a:spcAft>
                <a:spcPct val="0"/>
              </a:spcAft>
              <a:buFont typeface="Arial" charset="0"/>
              <a:buNone/>
            </a:pPr>
            <a:endParaRPr lang="en-US" sz="1200" dirty="0" smtClean="0"/>
          </a:p>
          <a:p>
            <a:pPr fontAlgn="base">
              <a:spcAft>
                <a:spcPct val="0"/>
              </a:spcAft>
              <a:buFont typeface="Arial" charset="0"/>
              <a:buNone/>
            </a:pPr>
            <a:r>
              <a:rPr lang="en-US" sz="1200" dirty="0" smtClean="0"/>
              <a:t>These materials are for non-commercial educational use only. </a:t>
            </a:r>
          </a:p>
          <a:p>
            <a:pPr fontAlgn="base">
              <a:spcAft>
                <a:spcPct val="0"/>
              </a:spcAft>
              <a:buFont typeface="Arial" charset="0"/>
              <a:buNone/>
            </a:pPr>
            <a:r>
              <a:rPr lang="en-US" sz="1200" dirty="0" smtClean="0"/>
              <a:t>Portions of the content © 2008 National Endowment for Financial Education. All rights reserved.</a:t>
            </a:r>
          </a:p>
          <a:p>
            <a:pPr fontAlgn="base">
              <a:spcAft>
                <a:spcPct val="0"/>
              </a:spcAft>
              <a:buFont typeface="Arial" charset="0"/>
              <a:buNone/>
            </a:pPr>
            <a:r>
              <a:rPr lang="en-US" sz="1200" dirty="0" smtClean="0"/>
              <a:t>CashCourse is a trademark of the National Endowment for Financial Education</a:t>
            </a:r>
          </a:p>
          <a:p>
            <a:pPr fontAlgn="base">
              <a:spcAft>
                <a:spcPct val="0"/>
              </a:spcAft>
              <a:buFont typeface="Arial" charset="0"/>
              <a:buNone/>
            </a:pPr>
            <a:endParaRPr lang="en-US" sz="2400" dirty="0" smtClean="0"/>
          </a:p>
          <a:p>
            <a:pPr fontAlgn="base">
              <a:spcAft>
                <a:spcPct val="0"/>
              </a:spcAft>
              <a:buFont typeface="Arial" charset="0"/>
              <a:buNone/>
            </a:pP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Place CashCourse URL Here in Master Slide</a:t>
            </a:r>
            <a:endParaRPr lang="en-US" sz="1050" dirty="0">
              <a:solidFill>
                <a:srgbClr val="0063A5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|  </a:t>
            </a:r>
            <a:fld id="{E273F8BF-A2F1-45A1-B5FF-25786F74AADB}" type="slidenum">
              <a:rPr lang="en-US" smtClean="0">
                <a:solidFill>
                  <a:schemeClr val="tx1">
                    <a:tint val="75000"/>
                  </a:schemeClr>
                </a:solidFill>
              </a:rPr>
              <a:pPr>
                <a:defRPr/>
              </a:pPr>
              <a:t>11</a:t>
            </a:fld>
            <a:endParaRPr lang="en-US" dirty="0">
              <a:solidFill>
                <a:schemeClr val="tx1">
                  <a:tint val="75000"/>
                </a:schemeClr>
              </a:solidFill>
            </a:endParaRPr>
          </a:p>
        </p:txBody>
      </p:sp>
      <p:pic>
        <p:nvPicPr>
          <p:cNvPr id="6" name="Picture 5" descr="logo1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304800"/>
            <a:ext cx="1219200" cy="762000"/>
          </a:xfrm>
          <a:prstGeom prst="rect">
            <a:avLst/>
          </a:prstGeom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1447800" y="0"/>
            <a:ext cx="7391400" cy="1295400"/>
          </a:xfrm>
        </p:spPr>
        <p:txBody>
          <a:bodyPr/>
          <a:lstStyle/>
          <a:p>
            <a:pPr eaLnBrk="1" hangingPunct="1"/>
            <a:r>
              <a:rPr lang="en-US" dirty="0" smtClean="0">
                <a:ea typeface="Calibri" charset="0"/>
                <a:cs typeface="Calibri" charset="0"/>
              </a:rPr>
              <a:t>Why Care? </a:t>
            </a:r>
            <a:br>
              <a:rPr lang="en-US" dirty="0" smtClean="0">
                <a:ea typeface="Calibri" charset="0"/>
                <a:cs typeface="Calibri" charset="0"/>
              </a:rPr>
            </a:br>
            <a:r>
              <a:rPr lang="en-US" dirty="0" smtClean="0">
                <a:ea typeface="Calibri" charset="0"/>
                <a:cs typeface="Calibri" charset="0"/>
              </a:rPr>
              <a:t>It’s Just Money!</a:t>
            </a:r>
            <a:r>
              <a:rPr lang="en-US" b="1" dirty="0" smtClean="0">
                <a:ea typeface="Calibri" charset="0"/>
                <a:cs typeface="Calibri" charset="0"/>
              </a:rPr>
              <a:t>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Place CashCourse URL Here in Master Slide</a:t>
            </a:r>
            <a:endParaRPr lang="en-US" sz="1050" dirty="0">
              <a:solidFill>
                <a:srgbClr val="0063A5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|  </a:t>
            </a:r>
            <a:fld id="{04922720-35B4-45A3-96DA-AD664BD0B22E}" type="slidenum">
              <a:rPr lang="en-US">
                <a:solidFill>
                  <a:schemeClr val="tx1">
                    <a:tint val="75000"/>
                  </a:schemeClr>
                </a:solidFill>
              </a:rPr>
              <a:pPr>
                <a:defRPr/>
              </a:pPr>
              <a:t>2</a:t>
            </a:fld>
            <a:endParaRPr lang="en-US" dirty="0">
              <a:solidFill>
                <a:schemeClr val="tx1">
                  <a:tint val="75000"/>
                </a:schemeClr>
              </a:solidFill>
            </a:endParaRPr>
          </a:p>
        </p:txBody>
      </p:sp>
      <p:pic>
        <p:nvPicPr>
          <p:cNvPr id="12293" name="Picture 6" descr="C:\Documents and Settings\Owner\Application Data\Microsoft\Media Catalog\Downloaded Clips\clad\j043413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48200" y="4419600"/>
            <a:ext cx="2057400" cy="1366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9" name="Text Box 7"/>
          <p:cNvSpPr txBox="1">
            <a:spLocks noChangeArrowheads="1"/>
          </p:cNvSpPr>
          <p:nvPr/>
        </p:nvSpPr>
        <p:spPr bwMode="auto">
          <a:xfrm>
            <a:off x="1600200" y="1905000"/>
            <a:ext cx="7239000" cy="253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8925" indent="-227013">
              <a:spcBef>
                <a:spcPct val="50000"/>
              </a:spcBef>
              <a:buClr>
                <a:schemeClr val="accent1"/>
              </a:buClr>
              <a:buFontTx/>
              <a:buChar char="•"/>
            </a:pPr>
            <a:r>
              <a:rPr lang="en-US" sz="3200" dirty="0">
                <a:latin typeface="Calibri" charset="0"/>
              </a:rPr>
              <a:t> Managing your money is possible!</a:t>
            </a:r>
          </a:p>
          <a:p>
            <a:pPr marL="288925" indent="-227013">
              <a:spcBef>
                <a:spcPct val="50000"/>
              </a:spcBef>
              <a:buClr>
                <a:schemeClr val="accent1"/>
              </a:buClr>
              <a:buFontTx/>
              <a:buChar char="•"/>
            </a:pPr>
            <a:r>
              <a:rPr lang="en-US" sz="3200" dirty="0">
                <a:latin typeface="Calibri" charset="0"/>
              </a:rPr>
              <a:t> Reaching goals </a:t>
            </a:r>
            <a:r>
              <a:rPr lang="en-US" sz="3200" dirty="0" smtClean="0">
                <a:latin typeface="Calibri" charset="0"/>
              </a:rPr>
              <a:t>are </a:t>
            </a:r>
            <a:r>
              <a:rPr lang="en-US" sz="3200" dirty="0">
                <a:latin typeface="Calibri" charset="0"/>
              </a:rPr>
              <a:t>possible!</a:t>
            </a:r>
          </a:p>
          <a:p>
            <a:pPr marL="288925" indent="-227013">
              <a:spcBef>
                <a:spcPct val="50000"/>
              </a:spcBef>
              <a:buClr>
                <a:schemeClr val="accent1"/>
              </a:buClr>
              <a:buFontTx/>
              <a:buChar char="•"/>
            </a:pPr>
            <a:r>
              <a:rPr lang="en-US" sz="3200" dirty="0">
                <a:latin typeface="Calibri" charset="0"/>
              </a:rPr>
              <a:t> Avoiding unnecessary debt is</a:t>
            </a:r>
            <a:br>
              <a:rPr lang="en-US" sz="3200" dirty="0">
                <a:latin typeface="Calibri" charset="0"/>
              </a:rPr>
            </a:br>
            <a:r>
              <a:rPr lang="en-US" sz="3200" dirty="0">
                <a:latin typeface="Calibri" charset="0"/>
              </a:rPr>
              <a:t> possible!</a:t>
            </a:r>
            <a:endParaRPr lang="en-US" sz="3200" dirty="0"/>
          </a:p>
        </p:txBody>
      </p:sp>
      <p:pic>
        <p:nvPicPr>
          <p:cNvPr id="7" name="Picture 6" descr="logo1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0" y="304800"/>
            <a:ext cx="1219200" cy="762000"/>
          </a:xfrm>
          <a:prstGeom prst="rect">
            <a:avLst/>
          </a:prstGeom>
        </p:spPr>
      </p:pic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1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1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1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1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9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Place CashCourse URL Here in Master Slide</a:t>
            </a:r>
            <a:endParaRPr lang="en-US" sz="1050" dirty="0">
              <a:solidFill>
                <a:srgbClr val="0063A5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|  </a:t>
            </a:r>
            <a:fld id="{45369B4D-4AAF-4FD4-9E34-780B2827D381}" type="slidenum">
              <a:rPr lang="en-US" smtClean="0">
                <a:solidFill>
                  <a:schemeClr val="tx1">
                    <a:tint val="75000"/>
                  </a:schemeClr>
                </a:solidFill>
              </a:rPr>
              <a:pPr>
                <a:defRPr/>
              </a:pPr>
              <a:t>3</a:t>
            </a:fld>
            <a:endParaRPr lang="en-US" dirty="0">
              <a:solidFill>
                <a:schemeClr val="tx1">
                  <a:tint val="75000"/>
                </a:schemeClr>
              </a:solidFill>
            </a:endParaRPr>
          </a:p>
        </p:txBody>
      </p:sp>
      <p:pic>
        <p:nvPicPr>
          <p:cNvPr id="4" name="Picture 3" descr="logo1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304800"/>
            <a:ext cx="1219200" cy="762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447800" y="1524000"/>
            <a:ext cx="73914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0070C0"/>
                </a:solidFill>
              </a:rPr>
              <a:t>How Much Do I Owe?</a:t>
            </a:r>
          </a:p>
          <a:p>
            <a:pPr algn="ctr"/>
            <a:endParaRPr lang="en-US" sz="2400" dirty="0" smtClean="0">
              <a:solidFill>
                <a:srgbClr val="00B050"/>
              </a:solidFill>
            </a:endParaRPr>
          </a:p>
          <a:p>
            <a:pPr algn="ctr"/>
            <a:r>
              <a:rPr lang="en-US" sz="2400" dirty="0" smtClean="0">
                <a:solidFill>
                  <a:srgbClr val="00B050"/>
                </a:solidFill>
              </a:rPr>
              <a:t>You charge $3,000 on your credit card for school and plan to not charge any other expenses.</a:t>
            </a:r>
          </a:p>
          <a:p>
            <a:pPr algn="ctr"/>
            <a:endParaRPr lang="en-US" sz="2400" dirty="0" smtClean="0">
              <a:solidFill>
                <a:srgbClr val="00B050"/>
              </a:solidFill>
            </a:endParaRPr>
          </a:p>
          <a:p>
            <a:pPr algn="ctr"/>
            <a:r>
              <a:rPr lang="en-US" sz="2400" dirty="0" smtClean="0">
                <a:solidFill>
                  <a:srgbClr val="00B050"/>
                </a:solidFill>
              </a:rPr>
              <a:t>Your credit card is at 18.9% interest and you plan on making the minimum payment each month ($60.00)</a:t>
            </a:r>
          </a:p>
          <a:p>
            <a:pPr algn="ctr"/>
            <a:endParaRPr lang="en-US" sz="2400" dirty="0" smtClean="0">
              <a:solidFill>
                <a:srgbClr val="FF0000"/>
              </a:solidFill>
            </a:endParaRPr>
          </a:p>
          <a:p>
            <a:pPr algn="ctr"/>
            <a:r>
              <a:rPr lang="en-US" sz="2400" dirty="0" smtClean="0">
                <a:solidFill>
                  <a:srgbClr val="FF0000"/>
                </a:solidFill>
              </a:rPr>
              <a:t>It will take you 30 years to pay off that credit card and the total cost of that $3,000 is $8,738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 idx="4294967295"/>
          </p:nvPr>
        </p:nvSpPr>
        <p:spPr>
          <a:xfrm>
            <a:off x="1447800" y="0"/>
            <a:ext cx="7391400" cy="1295400"/>
          </a:xfrm>
        </p:spPr>
        <p:txBody>
          <a:bodyPr/>
          <a:lstStyle/>
          <a:p>
            <a:pPr eaLnBrk="1" hangingPunct="1"/>
            <a:r>
              <a:rPr lang="en-US" dirty="0" smtClean="0">
                <a:ea typeface="Calibri" charset="0"/>
                <a:cs typeface="Calibri" charset="0"/>
              </a:rPr>
              <a:t>Fixed Expenses</a:t>
            </a:r>
            <a:endParaRPr lang="en-US" b="1" dirty="0" smtClean="0">
              <a:ea typeface="Calibri" charset="0"/>
              <a:cs typeface="Calibri" charset="0"/>
            </a:endParaRPr>
          </a:p>
        </p:txBody>
      </p:sp>
      <p:sp>
        <p:nvSpPr>
          <p:cNvPr id="4" name="Footer Placeholder 3"/>
          <p:cNvSpPr txBox="1">
            <a:spLocks noGrp="1"/>
          </p:cNvSpPr>
          <p:nvPr/>
        </p:nvSpPr>
        <p:spPr>
          <a:xfrm>
            <a:off x="3276600" y="6356350"/>
            <a:ext cx="5181600" cy="365125"/>
          </a:xfrm>
          <a:prstGeom prst="rect">
            <a:avLst/>
          </a:prstGeom>
          <a:noFill/>
        </p:spPr>
        <p:txBody>
          <a:bodyPr rIns="0"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chemeClr val="tx1">
                    <a:tint val="75000"/>
                  </a:schemeClr>
                </a:solidFill>
                <a:latin typeface="+mn-lt"/>
              </a:rPr>
              <a:t>Place CashCourse URL Here in Master Slide</a:t>
            </a:r>
            <a:endParaRPr lang="en-US" sz="1050" dirty="0">
              <a:solidFill>
                <a:srgbClr val="0063A5"/>
              </a:solidFill>
              <a:latin typeface="+mn-lt"/>
            </a:endParaRPr>
          </a:p>
        </p:txBody>
      </p:sp>
      <p:sp>
        <p:nvSpPr>
          <p:cNvPr id="5" name="Slide Number Placeholder 4"/>
          <p:cNvSpPr txBox="1">
            <a:spLocks noGrp="1"/>
          </p:cNvSpPr>
          <p:nvPr/>
        </p:nvSpPr>
        <p:spPr>
          <a:xfrm>
            <a:off x="8458200" y="6356350"/>
            <a:ext cx="381000" cy="365125"/>
          </a:xfrm>
          <a:prstGeom prst="rect">
            <a:avLst/>
          </a:prstGeom>
          <a:noFill/>
        </p:spPr>
        <p:txBody>
          <a:bodyPr lIns="0" rIns="0"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rgbClr val="0063A5"/>
                </a:solidFill>
                <a:latin typeface="+mn-lt"/>
              </a:rPr>
              <a:t>|  </a:t>
            </a:r>
            <a:fld id="{9E0389D8-BD90-402C-BD92-B50BF5D6984F}" type="slidenum">
              <a:rPr lang="en-US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4</a:t>
            </a:fld>
            <a:endParaRPr lang="en-US" sz="1200" dirty="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pic>
        <p:nvPicPr>
          <p:cNvPr id="14341" name="Picture 7" descr="C:\Documents and Settings\Owner\Application Data\Microsoft\Media Catalog\Downloaded Clips\cla9\j042264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47800" y="2133600"/>
            <a:ext cx="2147888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28" name="Text Box 8"/>
          <p:cNvSpPr txBox="1">
            <a:spLocks noChangeArrowheads="1"/>
          </p:cNvSpPr>
          <p:nvPr/>
        </p:nvSpPr>
        <p:spPr bwMode="auto">
          <a:xfrm>
            <a:off x="3962400" y="1905000"/>
            <a:ext cx="4876800" cy="3506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>
                <a:schemeClr val="accent1"/>
              </a:buClr>
              <a:buFontTx/>
              <a:buChar char="•"/>
            </a:pPr>
            <a:r>
              <a:rPr lang="en-US" sz="3200" dirty="0"/>
              <a:t> Housing</a:t>
            </a:r>
          </a:p>
          <a:p>
            <a:pPr>
              <a:spcBef>
                <a:spcPct val="50000"/>
              </a:spcBef>
              <a:buClr>
                <a:schemeClr val="accent1"/>
              </a:buClr>
              <a:buFontTx/>
              <a:buChar char="•"/>
            </a:pPr>
            <a:r>
              <a:rPr lang="en-US" sz="3200" dirty="0"/>
              <a:t> Tuition</a:t>
            </a:r>
          </a:p>
          <a:p>
            <a:pPr>
              <a:spcBef>
                <a:spcPct val="50000"/>
              </a:spcBef>
              <a:buClr>
                <a:schemeClr val="accent1"/>
              </a:buClr>
              <a:buFontTx/>
              <a:buChar char="•"/>
            </a:pPr>
            <a:r>
              <a:rPr lang="en-US" sz="3200" dirty="0"/>
              <a:t> Utilities</a:t>
            </a:r>
          </a:p>
          <a:p>
            <a:pPr>
              <a:spcBef>
                <a:spcPct val="50000"/>
              </a:spcBef>
              <a:buClr>
                <a:schemeClr val="accent1"/>
              </a:buClr>
              <a:buFontTx/>
              <a:buChar char="•"/>
            </a:pPr>
            <a:r>
              <a:rPr lang="en-US" sz="3200" dirty="0"/>
              <a:t> Car Insurance</a:t>
            </a:r>
          </a:p>
          <a:p>
            <a:pPr>
              <a:spcBef>
                <a:spcPct val="50000"/>
              </a:spcBef>
              <a:buClr>
                <a:schemeClr val="accent1"/>
              </a:buClr>
              <a:buFontTx/>
              <a:buChar char="•"/>
            </a:pPr>
            <a:r>
              <a:rPr lang="en-US" sz="3200" dirty="0"/>
              <a:t> Cell Phone</a:t>
            </a:r>
          </a:p>
        </p:txBody>
      </p:sp>
      <p:pic>
        <p:nvPicPr>
          <p:cNvPr id="7" name="Picture 6" descr="logo1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304800"/>
            <a:ext cx="1219200" cy="76200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7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7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07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07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8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 idx="4294967295"/>
          </p:nvPr>
        </p:nvSpPr>
        <p:spPr>
          <a:xfrm>
            <a:off x="1447800" y="0"/>
            <a:ext cx="7391400" cy="1295400"/>
          </a:xfrm>
        </p:spPr>
        <p:txBody>
          <a:bodyPr/>
          <a:lstStyle/>
          <a:p>
            <a:pPr eaLnBrk="1" hangingPunct="1"/>
            <a:r>
              <a:rPr lang="en-US" dirty="0" smtClean="0">
                <a:ea typeface="Calibri" charset="0"/>
                <a:cs typeface="Calibri" charset="0"/>
              </a:rPr>
              <a:t>Variable Expenses</a:t>
            </a:r>
            <a:endParaRPr lang="en-US" b="1" dirty="0" smtClean="0">
              <a:ea typeface="Calibri" charset="0"/>
              <a:cs typeface="Calibri" charset="0"/>
            </a:endParaRPr>
          </a:p>
        </p:txBody>
      </p:sp>
      <p:sp>
        <p:nvSpPr>
          <p:cNvPr id="4" name="Footer Placeholder 3"/>
          <p:cNvSpPr txBox="1">
            <a:spLocks noGrp="1"/>
          </p:cNvSpPr>
          <p:nvPr/>
        </p:nvSpPr>
        <p:spPr>
          <a:xfrm>
            <a:off x="3276600" y="6356350"/>
            <a:ext cx="5181600" cy="365125"/>
          </a:xfrm>
          <a:prstGeom prst="rect">
            <a:avLst/>
          </a:prstGeom>
          <a:noFill/>
        </p:spPr>
        <p:txBody>
          <a:bodyPr rIns="0"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chemeClr val="tx1">
                    <a:tint val="75000"/>
                  </a:schemeClr>
                </a:solidFill>
                <a:latin typeface="+mn-lt"/>
              </a:rPr>
              <a:t>Place CashCourse URL Here in Master Slide</a:t>
            </a:r>
            <a:endParaRPr lang="en-US" sz="1050" dirty="0">
              <a:solidFill>
                <a:srgbClr val="0063A5"/>
              </a:solidFill>
              <a:latin typeface="+mn-lt"/>
            </a:endParaRPr>
          </a:p>
        </p:txBody>
      </p:sp>
      <p:sp>
        <p:nvSpPr>
          <p:cNvPr id="5" name="Slide Number Placeholder 4"/>
          <p:cNvSpPr txBox="1">
            <a:spLocks noGrp="1"/>
          </p:cNvSpPr>
          <p:nvPr/>
        </p:nvSpPr>
        <p:spPr>
          <a:xfrm>
            <a:off x="8458200" y="6356350"/>
            <a:ext cx="381000" cy="365125"/>
          </a:xfrm>
          <a:prstGeom prst="rect">
            <a:avLst/>
          </a:prstGeom>
          <a:noFill/>
        </p:spPr>
        <p:txBody>
          <a:bodyPr lIns="0" rIns="0"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rgbClr val="0063A5"/>
                </a:solidFill>
                <a:latin typeface="+mn-lt"/>
              </a:rPr>
              <a:t>|  </a:t>
            </a:r>
            <a:fld id="{1AF17ACA-495A-40B5-89AE-FFA55C82BD00}" type="slidenum">
              <a:rPr lang="en-US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5</a:t>
            </a:fld>
            <a:endParaRPr lang="en-US" sz="1200" dirty="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31750" name="Text Box 1030"/>
          <p:cNvSpPr txBox="1">
            <a:spLocks noChangeArrowheads="1"/>
          </p:cNvSpPr>
          <p:nvPr/>
        </p:nvSpPr>
        <p:spPr bwMode="auto">
          <a:xfrm>
            <a:off x="2743200" y="1905000"/>
            <a:ext cx="4876800" cy="3506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>
                <a:schemeClr val="accent1"/>
              </a:buClr>
              <a:buFontTx/>
              <a:buChar char="•"/>
            </a:pPr>
            <a:r>
              <a:rPr lang="en-US" sz="3200" dirty="0"/>
              <a:t> Books</a:t>
            </a:r>
          </a:p>
          <a:p>
            <a:pPr>
              <a:spcBef>
                <a:spcPct val="50000"/>
              </a:spcBef>
              <a:buClr>
                <a:schemeClr val="accent1"/>
              </a:buClr>
              <a:buFontTx/>
              <a:buChar char="•"/>
            </a:pPr>
            <a:r>
              <a:rPr lang="en-US" sz="3200" dirty="0"/>
              <a:t> Food</a:t>
            </a:r>
          </a:p>
          <a:p>
            <a:pPr>
              <a:spcBef>
                <a:spcPct val="50000"/>
              </a:spcBef>
              <a:buClr>
                <a:schemeClr val="accent1"/>
              </a:buClr>
              <a:buFontTx/>
              <a:buChar char="•"/>
            </a:pPr>
            <a:r>
              <a:rPr lang="en-US" sz="3200" dirty="0"/>
              <a:t> Entertainment</a:t>
            </a:r>
          </a:p>
          <a:p>
            <a:pPr>
              <a:spcBef>
                <a:spcPct val="50000"/>
              </a:spcBef>
              <a:buClr>
                <a:schemeClr val="accent1"/>
              </a:buClr>
              <a:buFontTx/>
              <a:buChar char="•"/>
            </a:pPr>
            <a:r>
              <a:rPr lang="en-US" sz="3200" dirty="0"/>
              <a:t> Gifts and celebrations</a:t>
            </a:r>
          </a:p>
          <a:p>
            <a:pPr>
              <a:spcBef>
                <a:spcPct val="50000"/>
              </a:spcBef>
              <a:buClr>
                <a:schemeClr val="accent1"/>
              </a:buClr>
              <a:buFontTx/>
              <a:buChar char="•"/>
            </a:pPr>
            <a:r>
              <a:rPr lang="en-US" sz="3200" dirty="0"/>
              <a:t> Gas or transportation</a:t>
            </a:r>
          </a:p>
        </p:txBody>
      </p:sp>
      <p:sp>
        <p:nvSpPr>
          <p:cNvPr id="15366" name="Text Box 1032"/>
          <p:cNvSpPr txBox="1">
            <a:spLocks noChangeArrowheads="1"/>
          </p:cNvSpPr>
          <p:nvPr/>
        </p:nvSpPr>
        <p:spPr bwMode="auto">
          <a:xfrm>
            <a:off x="1600200" y="1712913"/>
            <a:ext cx="7016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dirty="0"/>
          </a:p>
        </p:txBody>
      </p:sp>
      <p:pic>
        <p:nvPicPr>
          <p:cNvPr id="7" name="Picture 6" descr="logo1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304800"/>
            <a:ext cx="1219200" cy="76200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317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317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317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317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317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50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 idx="4294967295"/>
          </p:nvPr>
        </p:nvSpPr>
        <p:spPr>
          <a:xfrm>
            <a:off x="1447800" y="0"/>
            <a:ext cx="7391400" cy="1295400"/>
          </a:xfrm>
        </p:spPr>
        <p:txBody>
          <a:bodyPr/>
          <a:lstStyle/>
          <a:p>
            <a:pPr eaLnBrk="1" hangingPunct="1"/>
            <a:r>
              <a:rPr lang="en-US" dirty="0" smtClean="0">
                <a:ea typeface="Calibri" charset="0"/>
                <a:cs typeface="Calibri" charset="0"/>
              </a:rPr>
              <a:t>Choices, Choices, Choices</a:t>
            </a:r>
            <a:endParaRPr lang="en-US" b="1" dirty="0" smtClean="0">
              <a:ea typeface="Calibri" charset="0"/>
              <a:cs typeface="Calibri" charset="0"/>
            </a:endParaRPr>
          </a:p>
        </p:txBody>
      </p:sp>
      <p:sp>
        <p:nvSpPr>
          <p:cNvPr id="4" name="Footer Placeholder 3"/>
          <p:cNvSpPr txBox="1">
            <a:spLocks noGrp="1"/>
          </p:cNvSpPr>
          <p:nvPr/>
        </p:nvSpPr>
        <p:spPr>
          <a:xfrm>
            <a:off x="3276600" y="6356350"/>
            <a:ext cx="5181600" cy="365125"/>
          </a:xfrm>
          <a:prstGeom prst="rect">
            <a:avLst/>
          </a:prstGeom>
          <a:noFill/>
        </p:spPr>
        <p:txBody>
          <a:bodyPr rIns="0"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chemeClr val="tx1">
                    <a:tint val="75000"/>
                  </a:schemeClr>
                </a:solidFill>
                <a:latin typeface="+mn-lt"/>
              </a:rPr>
              <a:t>Place CashCourse URL Here in Master Slide</a:t>
            </a:r>
            <a:endParaRPr lang="en-US" sz="1050" dirty="0">
              <a:solidFill>
                <a:srgbClr val="0063A5"/>
              </a:solidFill>
              <a:latin typeface="+mn-lt"/>
            </a:endParaRPr>
          </a:p>
        </p:txBody>
      </p:sp>
      <p:sp>
        <p:nvSpPr>
          <p:cNvPr id="5" name="Slide Number Placeholder 4"/>
          <p:cNvSpPr txBox="1">
            <a:spLocks noGrp="1"/>
          </p:cNvSpPr>
          <p:nvPr/>
        </p:nvSpPr>
        <p:spPr>
          <a:xfrm>
            <a:off x="8458200" y="6356350"/>
            <a:ext cx="381000" cy="365125"/>
          </a:xfrm>
          <a:prstGeom prst="rect">
            <a:avLst/>
          </a:prstGeom>
          <a:noFill/>
        </p:spPr>
        <p:txBody>
          <a:bodyPr lIns="0" rIns="0"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rgbClr val="0063A5"/>
                </a:solidFill>
                <a:latin typeface="+mn-lt"/>
              </a:rPr>
              <a:t>|  </a:t>
            </a:r>
            <a:fld id="{B2968ACF-3481-4ED0-9FE1-CC2B079A9B53}" type="slidenum">
              <a:rPr lang="en-US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6</a:t>
            </a:fld>
            <a:endParaRPr lang="en-US" sz="1200" dirty="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17413" name="Text Box 1029"/>
          <p:cNvSpPr txBox="1">
            <a:spLocks noChangeArrowheads="1"/>
          </p:cNvSpPr>
          <p:nvPr/>
        </p:nvSpPr>
        <p:spPr bwMode="auto">
          <a:xfrm>
            <a:off x="1905000" y="1905000"/>
            <a:ext cx="3048000" cy="3506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>
                <a:schemeClr val="accent1"/>
              </a:buClr>
              <a:buFontTx/>
              <a:buChar char="•"/>
            </a:pPr>
            <a:r>
              <a:rPr lang="en-US" sz="3200" dirty="0"/>
              <a:t> iPod</a:t>
            </a:r>
            <a:r>
              <a:rPr lang="en-US" sz="1400" dirty="0"/>
              <a:t>®</a:t>
            </a:r>
          </a:p>
          <a:p>
            <a:pPr>
              <a:spcBef>
                <a:spcPct val="50000"/>
              </a:spcBef>
              <a:buClr>
                <a:schemeClr val="accent1"/>
              </a:buClr>
              <a:buFontTx/>
              <a:buChar char="•"/>
            </a:pPr>
            <a:r>
              <a:rPr lang="en-US" sz="3200" dirty="0"/>
              <a:t> Bus pass</a:t>
            </a:r>
          </a:p>
          <a:p>
            <a:pPr>
              <a:spcBef>
                <a:spcPct val="50000"/>
              </a:spcBef>
              <a:buClr>
                <a:schemeClr val="accent1"/>
              </a:buClr>
              <a:buFontTx/>
              <a:buChar char="•"/>
            </a:pPr>
            <a:r>
              <a:rPr lang="en-US" sz="3200" dirty="0"/>
              <a:t> DVDs</a:t>
            </a:r>
          </a:p>
          <a:p>
            <a:pPr>
              <a:spcBef>
                <a:spcPct val="50000"/>
              </a:spcBef>
              <a:buClr>
                <a:schemeClr val="accent1"/>
              </a:buClr>
              <a:buFontTx/>
              <a:buChar char="•"/>
            </a:pPr>
            <a:r>
              <a:rPr lang="en-US" sz="3200" dirty="0"/>
              <a:t> New boots</a:t>
            </a:r>
          </a:p>
          <a:p>
            <a:pPr>
              <a:spcBef>
                <a:spcPct val="50000"/>
              </a:spcBef>
              <a:buClr>
                <a:schemeClr val="accent1"/>
              </a:buClr>
              <a:buFontTx/>
              <a:buChar char="•"/>
            </a:pPr>
            <a:r>
              <a:rPr lang="en-US" sz="3200" dirty="0"/>
              <a:t> Hoodie</a:t>
            </a:r>
          </a:p>
        </p:txBody>
      </p:sp>
      <p:sp>
        <p:nvSpPr>
          <p:cNvPr id="17414" name="Text Box 1030"/>
          <p:cNvSpPr txBox="1">
            <a:spLocks noChangeArrowheads="1"/>
          </p:cNvSpPr>
          <p:nvPr/>
        </p:nvSpPr>
        <p:spPr bwMode="auto">
          <a:xfrm>
            <a:off x="1600200" y="1712913"/>
            <a:ext cx="7016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dirty="0"/>
          </a:p>
        </p:txBody>
      </p:sp>
      <p:sp>
        <p:nvSpPr>
          <p:cNvPr id="17415" name="Text Box 1032"/>
          <p:cNvSpPr txBox="1">
            <a:spLocks noChangeArrowheads="1"/>
          </p:cNvSpPr>
          <p:nvPr/>
        </p:nvSpPr>
        <p:spPr bwMode="auto">
          <a:xfrm>
            <a:off x="5257800" y="1905000"/>
            <a:ext cx="3048000" cy="3506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>
                <a:schemeClr val="accent1"/>
              </a:buClr>
              <a:buFontTx/>
              <a:buChar char="•"/>
            </a:pPr>
            <a:r>
              <a:rPr lang="en-US" sz="3200" dirty="0"/>
              <a:t> Cable TV</a:t>
            </a:r>
          </a:p>
          <a:p>
            <a:pPr>
              <a:spcBef>
                <a:spcPct val="50000"/>
              </a:spcBef>
              <a:buClr>
                <a:schemeClr val="accent1"/>
              </a:buClr>
              <a:buFontTx/>
              <a:buChar char="•"/>
            </a:pPr>
            <a:r>
              <a:rPr lang="en-US" sz="3200" dirty="0"/>
              <a:t> Internet</a:t>
            </a:r>
          </a:p>
          <a:p>
            <a:pPr>
              <a:spcBef>
                <a:spcPct val="50000"/>
              </a:spcBef>
              <a:buClr>
                <a:schemeClr val="accent1"/>
              </a:buClr>
              <a:buFontTx/>
              <a:buChar char="•"/>
            </a:pPr>
            <a:r>
              <a:rPr lang="en-US" sz="3200" dirty="0"/>
              <a:t> Manicure</a:t>
            </a:r>
          </a:p>
          <a:p>
            <a:pPr>
              <a:spcBef>
                <a:spcPct val="50000"/>
              </a:spcBef>
              <a:buClr>
                <a:schemeClr val="accent1"/>
              </a:buClr>
              <a:buFontTx/>
              <a:buChar char="•"/>
            </a:pPr>
            <a:r>
              <a:rPr lang="en-US" sz="3200" dirty="0"/>
              <a:t> Magazines</a:t>
            </a:r>
          </a:p>
          <a:p>
            <a:pPr>
              <a:spcBef>
                <a:spcPct val="50000"/>
              </a:spcBef>
              <a:buClr>
                <a:schemeClr val="accent1"/>
              </a:buClr>
              <a:buFontTx/>
              <a:buChar char="•"/>
            </a:pPr>
            <a:r>
              <a:rPr lang="en-US" sz="3200" dirty="0"/>
              <a:t> Books</a:t>
            </a:r>
          </a:p>
        </p:txBody>
      </p:sp>
      <p:pic>
        <p:nvPicPr>
          <p:cNvPr id="8" name="Picture 7" descr="logo1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304800"/>
            <a:ext cx="1219200" cy="76200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 idx="4294967295"/>
          </p:nvPr>
        </p:nvSpPr>
        <p:spPr>
          <a:xfrm>
            <a:off x="1447800" y="0"/>
            <a:ext cx="7391400" cy="1295400"/>
          </a:xfrm>
        </p:spPr>
        <p:txBody>
          <a:bodyPr/>
          <a:lstStyle/>
          <a:p>
            <a:pPr eaLnBrk="1" hangingPunct="1"/>
            <a:r>
              <a:rPr lang="en-US" dirty="0" smtClean="0">
                <a:ea typeface="Calibri" charset="0"/>
                <a:cs typeface="Calibri" charset="0"/>
              </a:rPr>
              <a:t>You Must Be Kidding!</a:t>
            </a:r>
            <a:endParaRPr lang="en-US" b="1" dirty="0" smtClean="0">
              <a:ea typeface="Calibri" charset="0"/>
              <a:cs typeface="Calibri" charset="0"/>
            </a:endParaRPr>
          </a:p>
        </p:txBody>
      </p:sp>
      <p:sp>
        <p:nvSpPr>
          <p:cNvPr id="4" name="Footer Placeholder 3"/>
          <p:cNvSpPr txBox="1">
            <a:spLocks noGrp="1"/>
          </p:cNvSpPr>
          <p:nvPr/>
        </p:nvSpPr>
        <p:spPr>
          <a:xfrm>
            <a:off x="3276600" y="6356350"/>
            <a:ext cx="5181600" cy="365125"/>
          </a:xfrm>
          <a:prstGeom prst="rect">
            <a:avLst/>
          </a:prstGeom>
          <a:noFill/>
        </p:spPr>
        <p:txBody>
          <a:bodyPr rIns="0"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chemeClr val="tx1">
                    <a:tint val="75000"/>
                  </a:schemeClr>
                </a:solidFill>
                <a:latin typeface="+mn-lt"/>
              </a:rPr>
              <a:t>Place CashCourse URL Here in Master Slide</a:t>
            </a:r>
            <a:endParaRPr lang="en-US" sz="1050" dirty="0">
              <a:solidFill>
                <a:srgbClr val="0063A5"/>
              </a:solidFill>
              <a:latin typeface="+mn-lt"/>
            </a:endParaRPr>
          </a:p>
        </p:txBody>
      </p:sp>
      <p:sp>
        <p:nvSpPr>
          <p:cNvPr id="5" name="Slide Number Placeholder 4"/>
          <p:cNvSpPr txBox="1">
            <a:spLocks noGrp="1"/>
          </p:cNvSpPr>
          <p:nvPr/>
        </p:nvSpPr>
        <p:spPr>
          <a:xfrm>
            <a:off x="8458200" y="6356350"/>
            <a:ext cx="381000" cy="365125"/>
          </a:xfrm>
          <a:prstGeom prst="rect">
            <a:avLst/>
          </a:prstGeom>
          <a:noFill/>
        </p:spPr>
        <p:txBody>
          <a:bodyPr lIns="0" rIns="0"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rgbClr val="0063A5"/>
                </a:solidFill>
                <a:latin typeface="+mn-lt"/>
              </a:rPr>
              <a:t>|  </a:t>
            </a:r>
            <a:fld id="{0718A314-488B-4BBB-861B-AD48FCB03CAA}" type="slidenum">
              <a:rPr lang="en-US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7</a:t>
            </a:fld>
            <a:endParaRPr lang="en-US" sz="1200" dirty="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18437" name="Text Box 1030"/>
          <p:cNvSpPr txBox="1">
            <a:spLocks noChangeArrowheads="1"/>
          </p:cNvSpPr>
          <p:nvPr/>
        </p:nvSpPr>
        <p:spPr bwMode="auto">
          <a:xfrm>
            <a:off x="1600200" y="1676400"/>
            <a:ext cx="7016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dirty="0"/>
          </a:p>
        </p:txBody>
      </p:sp>
      <p:sp>
        <p:nvSpPr>
          <p:cNvPr id="18438" name="Rectangle 1033"/>
          <p:cNvSpPr>
            <a:spLocks noChangeArrowheads="1"/>
          </p:cNvSpPr>
          <p:nvPr/>
        </p:nvSpPr>
        <p:spPr bwMode="auto">
          <a:xfrm>
            <a:off x="4214813" y="2940050"/>
            <a:ext cx="9144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dirty="0"/>
          </a:p>
        </p:txBody>
      </p:sp>
      <p:pic>
        <p:nvPicPr>
          <p:cNvPr id="18439" name="Picture 1032" descr="Tall_Drip_Coffee_Lo_Res_14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44675" y="1752600"/>
            <a:ext cx="530225" cy="88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40" name="Text Box 1035"/>
          <p:cNvSpPr txBox="1">
            <a:spLocks noChangeArrowheads="1"/>
          </p:cNvSpPr>
          <p:nvPr/>
        </p:nvSpPr>
        <p:spPr bwMode="auto">
          <a:xfrm>
            <a:off x="3276600" y="1905000"/>
            <a:ext cx="449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dirty="0"/>
          </a:p>
        </p:txBody>
      </p:sp>
      <p:sp>
        <p:nvSpPr>
          <p:cNvPr id="18441" name="Rectangle 1036"/>
          <p:cNvSpPr>
            <a:spLocks noChangeArrowheads="1"/>
          </p:cNvSpPr>
          <p:nvPr/>
        </p:nvSpPr>
        <p:spPr bwMode="auto">
          <a:xfrm>
            <a:off x="2667000" y="1524000"/>
            <a:ext cx="6324600" cy="18466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dirty="0">
                <a:latin typeface="Calibri" charset="0"/>
                <a:cs typeface="Times New Roman" pitchFamily="1" charset="0"/>
              </a:rPr>
              <a:t>1 Starbucks® drink @ $3.50</a:t>
            </a:r>
          </a:p>
          <a:p>
            <a:r>
              <a:rPr lang="en-US" sz="2400" dirty="0">
                <a:latin typeface="Calibri" charset="0"/>
                <a:cs typeface="Times New Roman" pitchFamily="1" charset="0"/>
              </a:rPr>
              <a:t>$3.50 x 7 days = $24.50</a:t>
            </a:r>
          </a:p>
          <a:p>
            <a:r>
              <a:rPr lang="en-US" sz="2400" dirty="0">
                <a:latin typeface="Calibri" charset="0"/>
                <a:cs typeface="Times New Roman" pitchFamily="1" charset="0"/>
              </a:rPr>
              <a:t>$3.50 x 365 days = $</a:t>
            </a:r>
            <a:r>
              <a:rPr lang="en-US" sz="2400" dirty="0" smtClean="0">
                <a:latin typeface="Calibri" charset="0"/>
                <a:cs typeface="Times New Roman" pitchFamily="1" charset="0"/>
              </a:rPr>
              <a:t>1,227.50 = </a:t>
            </a:r>
            <a:r>
              <a:rPr lang="en-US" sz="1400" dirty="0" smtClean="0">
                <a:solidFill>
                  <a:srgbClr val="FF0000"/>
                </a:solidFill>
                <a:latin typeface="Calibri" charset="0"/>
                <a:cs typeface="Times New Roman" pitchFamily="1" charset="0"/>
              </a:rPr>
              <a:t>full-time tuition for 1 semester</a:t>
            </a:r>
            <a:endParaRPr lang="en-US" sz="1400" dirty="0">
              <a:solidFill>
                <a:srgbClr val="FF0000"/>
              </a:solidFill>
              <a:latin typeface="Calibri" charset="0"/>
              <a:cs typeface="Times New Roman" pitchFamily="1" charset="0"/>
            </a:endParaRPr>
          </a:p>
          <a:p>
            <a:pPr eaLnBrk="0" hangingPunct="0"/>
            <a:r>
              <a:rPr lang="en-US" sz="2400" dirty="0">
                <a:latin typeface="Calibri" charset="0"/>
                <a:cs typeface="Times New Roman" pitchFamily="1" charset="0"/>
              </a:rPr>
              <a:t> </a:t>
            </a:r>
          </a:p>
          <a:p>
            <a:pPr eaLnBrk="0" hangingPunct="0"/>
            <a:endParaRPr lang="en-US" dirty="0">
              <a:latin typeface="Calibri" charset="0"/>
            </a:endParaRPr>
          </a:p>
        </p:txBody>
      </p:sp>
      <p:sp>
        <p:nvSpPr>
          <p:cNvPr id="18442" name="Rectangle 1038"/>
          <p:cNvSpPr>
            <a:spLocks noChangeArrowheads="1"/>
          </p:cNvSpPr>
          <p:nvPr/>
        </p:nvSpPr>
        <p:spPr bwMode="auto">
          <a:xfrm>
            <a:off x="4052888" y="2887663"/>
            <a:ext cx="9144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dirty="0"/>
          </a:p>
        </p:txBody>
      </p:sp>
      <p:pic>
        <p:nvPicPr>
          <p:cNvPr id="18443" name="Picture 1037" descr="menu_catBurgers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76400" y="3048000"/>
            <a:ext cx="1038225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44" name="Rectangle 1039"/>
          <p:cNvSpPr>
            <a:spLocks noChangeArrowheads="1"/>
          </p:cNvSpPr>
          <p:nvPr/>
        </p:nvSpPr>
        <p:spPr bwMode="auto">
          <a:xfrm>
            <a:off x="2743200" y="2895600"/>
            <a:ext cx="62484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dirty="0">
                <a:latin typeface="Calibri" charset="0"/>
                <a:cs typeface="Times New Roman" pitchFamily="1" charset="0"/>
              </a:rPr>
              <a:t>1 Sonic® burger @ $4.25</a:t>
            </a:r>
          </a:p>
          <a:p>
            <a:r>
              <a:rPr lang="en-US" sz="2400" dirty="0">
                <a:latin typeface="Calibri" charset="0"/>
                <a:cs typeface="Times New Roman" pitchFamily="1" charset="0"/>
              </a:rPr>
              <a:t>$4.25 x 7 days = 29.75</a:t>
            </a:r>
          </a:p>
          <a:p>
            <a:r>
              <a:rPr lang="en-US" sz="2400" dirty="0">
                <a:latin typeface="Calibri" charset="0"/>
                <a:cs typeface="Times New Roman" pitchFamily="1" charset="0"/>
              </a:rPr>
              <a:t>$4.25 x 365 days = $</a:t>
            </a:r>
            <a:r>
              <a:rPr lang="en-US" sz="2400" dirty="0" smtClean="0">
                <a:latin typeface="Calibri" charset="0"/>
                <a:cs typeface="Times New Roman" pitchFamily="1" charset="0"/>
              </a:rPr>
              <a:t>1,551.25= </a:t>
            </a:r>
            <a:r>
              <a:rPr lang="en-US" sz="1400" dirty="0" smtClean="0">
                <a:solidFill>
                  <a:srgbClr val="FF0000"/>
                </a:solidFill>
                <a:latin typeface="Calibri" charset="0"/>
                <a:cs typeface="Times New Roman" pitchFamily="1" charset="0"/>
              </a:rPr>
              <a:t>possible all books for a year</a:t>
            </a:r>
            <a:endParaRPr lang="en-US" sz="1400" dirty="0">
              <a:solidFill>
                <a:srgbClr val="FF0000"/>
              </a:solidFill>
              <a:latin typeface="Calibri" charset="0"/>
              <a:cs typeface="Times New Roman" pitchFamily="1" charset="0"/>
            </a:endParaRPr>
          </a:p>
          <a:p>
            <a:pPr eaLnBrk="0" hangingPunct="0"/>
            <a:r>
              <a:rPr lang="en-US" sz="2400" dirty="0">
                <a:latin typeface="Calibri" charset="0"/>
                <a:cs typeface="Times New Roman" pitchFamily="1" charset="0"/>
              </a:rPr>
              <a:t> </a:t>
            </a:r>
          </a:p>
          <a:p>
            <a:pPr eaLnBrk="0" hangingPunct="0"/>
            <a:endParaRPr lang="en-US" sz="2400" dirty="0">
              <a:latin typeface="Calibri" charset="0"/>
            </a:endParaRPr>
          </a:p>
        </p:txBody>
      </p:sp>
      <p:sp>
        <p:nvSpPr>
          <p:cNvPr id="18445" name="Rectangle 1041"/>
          <p:cNvSpPr>
            <a:spLocks noChangeArrowheads="1"/>
          </p:cNvSpPr>
          <p:nvPr/>
        </p:nvSpPr>
        <p:spPr bwMode="auto">
          <a:xfrm>
            <a:off x="4233863" y="2949575"/>
            <a:ext cx="9144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dirty="0"/>
          </a:p>
        </p:txBody>
      </p:sp>
      <p:pic>
        <p:nvPicPr>
          <p:cNvPr id="18446" name="Picture 1040" descr="SMmarl25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711098" y="4267200"/>
            <a:ext cx="979488" cy="735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47" name="Rectangle 1042"/>
          <p:cNvSpPr>
            <a:spLocks noChangeArrowheads="1"/>
          </p:cNvSpPr>
          <p:nvPr/>
        </p:nvSpPr>
        <p:spPr bwMode="auto">
          <a:xfrm>
            <a:off x="2743200" y="4267200"/>
            <a:ext cx="6400800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dirty="0">
                <a:latin typeface="Calibri" charset="0"/>
                <a:cs typeface="Times New Roman" pitchFamily="1" charset="0"/>
              </a:rPr>
              <a:t>1 carton of cigarettes @ </a:t>
            </a:r>
            <a:r>
              <a:rPr lang="en-US" sz="2400" dirty="0" smtClean="0">
                <a:latin typeface="Calibri" charset="0"/>
                <a:cs typeface="Times New Roman" pitchFamily="1" charset="0"/>
              </a:rPr>
              <a:t>$42.00   </a:t>
            </a:r>
            <a:endParaRPr lang="en-US" sz="2400" dirty="0">
              <a:latin typeface="Calibri" charset="0"/>
              <a:cs typeface="Times New Roman" pitchFamily="1" charset="0"/>
            </a:endParaRPr>
          </a:p>
          <a:p>
            <a:r>
              <a:rPr lang="en-US" sz="2400" dirty="0" smtClean="0">
                <a:latin typeface="Calibri" charset="0"/>
                <a:cs typeface="Times New Roman" pitchFamily="1" charset="0"/>
              </a:rPr>
              <a:t>$42.00 </a:t>
            </a:r>
            <a:r>
              <a:rPr lang="en-US" sz="2400" dirty="0">
                <a:latin typeface="Calibri" charset="0"/>
                <a:cs typeface="Times New Roman" pitchFamily="1" charset="0"/>
              </a:rPr>
              <a:t>x </a:t>
            </a:r>
            <a:r>
              <a:rPr lang="en-US" sz="2400" dirty="0" smtClean="0">
                <a:latin typeface="Calibri" charset="0"/>
                <a:cs typeface="Times New Roman" pitchFamily="1" charset="0"/>
              </a:rPr>
              <a:t>52 </a:t>
            </a:r>
            <a:r>
              <a:rPr lang="en-US" sz="2400" dirty="0" smtClean="0">
                <a:latin typeface="Calibri" charset="0"/>
                <a:cs typeface="Times New Roman" pitchFamily="1" charset="0"/>
              </a:rPr>
              <a:t>weeks </a:t>
            </a:r>
            <a:r>
              <a:rPr lang="en-US" sz="2400" dirty="0">
                <a:latin typeface="Calibri" charset="0"/>
                <a:cs typeface="Times New Roman" pitchFamily="1" charset="0"/>
              </a:rPr>
              <a:t>= </a:t>
            </a:r>
            <a:r>
              <a:rPr lang="en-US" sz="2400" dirty="0" smtClean="0">
                <a:latin typeface="Calibri" charset="0"/>
                <a:cs typeface="Times New Roman" pitchFamily="1" charset="0"/>
              </a:rPr>
              <a:t>$</a:t>
            </a:r>
            <a:r>
              <a:rPr lang="en-US" sz="2400" dirty="0" smtClean="0">
                <a:latin typeface="Calibri" charset="0"/>
                <a:cs typeface="Times New Roman" pitchFamily="1" charset="0"/>
              </a:rPr>
              <a:t>2,184.00= </a:t>
            </a:r>
            <a:r>
              <a:rPr lang="en-US" sz="1400" dirty="0" smtClean="0">
                <a:solidFill>
                  <a:srgbClr val="FF0000"/>
                </a:solidFill>
                <a:latin typeface="Calibri" charset="0"/>
                <a:cs typeface="Times New Roman" pitchFamily="1" charset="0"/>
              </a:rPr>
              <a:t>tuition for fall and spring</a:t>
            </a:r>
          </a:p>
          <a:p>
            <a:endParaRPr lang="en-US" sz="1400" dirty="0">
              <a:solidFill>
                <a:srgbClr val="FF0000"/>
              </a:solidFill>
              <a:latin typeface="Calibri" charset="0"/>
              <a:cs typeface="Times New Roman" pitchFamily="1" charset="0"/>
            </a:endParaRPr>
          </a:p>
          <a:p>
            <a:r>
              <a:rPr lang="en-US" sz="2400" dirty="0" smtClean="0">
                <a:latin typeface="Calibri" charset="0"/>
                <a:cs typeface="Times New Roman" pitchFamily="1" charset="0"/>
              </a:rPr>
              <a:t>1 vending machine soda@ $1.50</a:t>
            </a:r>
          </a:p>
          <a:p>
            <a:r>
              <a:rPr lang="en-US" sz="2400" dirty="0" smtClean="0">
                <a:latin typeface="Calibri" charset="0"/>
                <a:cs typeface="Times New Roman" pitchFamily="1" charset="0"/>
              </a:rPr>
              <a:t>$1.50 x 365 days = 540.50= </a:t>
            </a:r>
            <a:r>
              <a:rPr lang="en-US" sz="1400" dirty="0" smtClean="0">
                <a:solidFill>
                  <a:srgbClr val="FF0000"/>
                </a:solidFill>
                <a:latin typeface="Calibri" charset="0"/>
                <a:cs typeface="Times New Roman" pitchFamily="1" charset="0"/>
              </a:rPr>
              <a:t>1 class and books</a:t>
            </a:r>
            <a:r>
              <a:rPr lang="en-US" sz="1400" dirty="0">
                <a:latin typeface="Calibri" charset="0"/>
                <a:cs typeface="Times New Roman" pitchFamily="1" charset="0"/>
              </a:rPr>
              <a:t>	            	</a:t>
            </a:r>
            <a:endParaRPr lang="en-US" sz="1400" dirty="0">
              <a:cs typeface="Times New Roman" pitchFamily="1" charset="0"/>
            </a:endParaRPr>
          </a:p>
          <a:p>
            <a:endParaRPr lang="en-US" sz="2400" dirty="0">
              <a:cs typeface="Times New Roman" pitchFamily="1" charset="0"/>
            </a:endParaRPr>
          </a:p>
          <a:p>
            <a:pPr eaLnBrk="0" hangingPunct="0"/>
            <a:r>
              <a:rPr lang="en-US" sz="1400" dirty="0">
                <a:latin typeface="Calibri" charset="0"/>
                <a:cs typeface="Times New Roman" pitchFamily="1" charset="0"/>
              </a:rPr>
              <a:t> </a:t>
            </a:r>
            <a:endParaRPr lang="en-US" sz="1200" dirty="0">
              <a:cs typeface="Times New Roman" pitchFamily="1" charset="0"/>
            </a:endParaRPr>
          </a:p>
          <a:p>
            <a:pPr eaLnBrk="0" hangingPunct="0"/>
            <a:endParaRPr lang="en-US" dirty="0">
              <a:latin typeface="Calibri" charset="0"/>
            </a:endParaRPr>
          </a:p>
        </p:txBody>
      </p:sp>
      <p:pic>
        <p:nvPicPr>
          <p:cNvPr id="16" name="Picture 15" descr="logo1.gif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304800"/>
            <a:ext cx="1219200" cy="762000"/>
          </a:xfrm>
          <a:prstGeom prst="rect">
            <a:avLst/>
          </a:prstGeom>
        </p:spPr>
      </p:pic>
      <p:pic>
        <p:nvPicPr>
          <p:cNvPr id="1027" name="Picture 3" descr="C:\Users\cklinger\AppData\Local\Microsoft\Windows\Temporary Internet Files\Content.IE5\S1X85XX0\MC900434769[1]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3123" y="5414848"/>
            <a:ext cx="941502" cy="9415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 idx="4294967295"/>
          </p:nvPr>
        </p:nvSpPr>
        <p:spPr>
          <a:xfrm>
            <a:off x="1447800" y="228600"/>
            <a:ext cx="7391400" cy="1295400"/>
          </a:xfrm>
        </p:spPr>
        <p:txBody>
          <a:bodyPr/>
          <a:lstStyle/>
          <a:p>
            <a:pPr eaLnBrk="1" hangingPunct="1"/>
            <a:r>
              <a:rPr lang="en-US" dirty="0" smtClean="0">
                <a:ea typeface="Calibri" charset="0"/>
                <a:cs typeface="Calibri" charset="0"/>
              </a:rPr>
              <a:t>Your Next Best Alternative</a:t>
            </a:r>
            <a:br>
              <a:rPr lang="en-US" dirty="0" smtClean="0">
                <a:ea typeface="Calibri" charset="0"/>
                <a:cs typeface="Calibri" charset="0"/>
              </a:rPr>
            </a:br>
            <a:endParaRPr lang="en-US" b="1" dirty="0" smtClean="0">
              <a:ea typeface="Calibri" charset="0"/>
              <a:cs typeface="Calibri" charset="0"/>
            </a:endParaRPr>
          </a:p>
        </p:txBody>
      </p:sp>
      <p:sp>
        <p:nvSpPr>
          <p:cNvPr id="4" name="Footer Placeholder 3"/>
          <p:cNvSpPr txBox="1">
            <a:spLocks noGrp="1"/>
          </p:cNvSpPr>
          <p:nvPr/>
        </p:nvSpPr>
        <p:spPr>
          <a:xfrm>
            <a:off x="3276600" y="6356350"/>
            <a:ext cx="5181600" cy="365125"/>
          </a:xfrm>
          <a:prstGeom prst="rect">
            <a:avLst/>
          </a:prstGeom>
          <a:noFill/>
        </p:spPr>
        <p:txBody>
          <a:bodyPr rIns="0"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chemeClr val="tx1">
                    <a:tint val="75000"/>
                  </a:schemeClr>
                </a:solidFill>
                <a:latin typeface="+mn-lt"/>
              </a:rPr>
              <a:t>Place CashCourse URL Here in Master Slide</a:t>
            </a:r>
            <a:endParaRPr lang="en-US" sz="1050" dirty="0">
              <a:solidFill>
                <a:srgbClr val="0063A5"/>
              </a:solidFill>
              <a:latin typeface="+mn-lt"/>
            </a:endParaRPr>
          </a:p>
        </p:txBody>
      </p:sp>
      <p:sp>
        <p:nvSpPr>
          <p:cNvPr id="5" name="Slide Number Placeholder 4"/>
          <p:cNvSpPr txBox="1">
            <a:spLocks noGrp="1"/>
          </p:cNvSpPr>
          <p:nvPr/>
        </p:nvSpPr>
        <p:spPr>
          <a:xfrm>
            <a:off x="8458200" y="6356350"/>
            <a:ext cx="381000" cy="365125"/>
          </a:xfrm>
          <a:prstGeom prst="rect">
            <a:avLst/>
          </a:prstGeom>
          <a:noFill/>
        </p:spPr>
        <p:txBody>
          <a:bodyPr lIns="0" rIns="0"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rgbClr val="0063A5"/>
                </a:solidFill>
                <a:latin typeface="+mn-lt"/>
              </a:rPr>
              <a:t>|  </a:t>
            </a:r>
            <a:fld id="{FB46185A-B6B6-443F-AD63-51D440430F9E}" type="slidenum">
              <a:rPr lang="en-US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8</a:t>
            </a:fld>
            <a:endParaRPr lang="en-US" sz="1200" dirty="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40966" name="Text Box 1030"/>
          <p:cNvSpPr txBox="1">
            <a:spLocks noChangeArrowheads="1"/>
          </p:cNvSpPr>
          <p:nvPr/>
        </p:nvSpPr>
        <p:spPr bwMode="auto">
          <a:xfrm>
            <a:off x="2514600" y="1905000"/>
            <a:ext cx="5638800" cy="423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>
                <a:schemeClr val="accent1"/>
              </a:buClr>
              <a:buFontTx/>
              <a:buChar char="•"/>
            </a:pPr>
            <a:r>
              <a:rPr lang="en-US" sz="3200" dirty="0">
                <a:latin typeface="Calibri" charset="0"/>
              </a:rPr>
              <a:t> Bus/walk/carpool</a:t>
            </a:r>
          </a:p>
          <a:p>
            <a:pPr>
              <a:spcBef>
                <a:spcPct val="50000"/>
              </a:spcBef>
              <a:buClr>
                <a:schemeClr val="accent1"/>
              </a:buClr>
              <a:buFontTx/>
              <a:buChar char="•"/>
            </a:pPr>
            <a:r>
              <a:rPr lang="en-US" sz="3200" dirty="0">
                <a:latin typeface="Calibri" charset="0"/>
              </a:rPr>
              <a:t> Free concerts on campus</a:t>
            </a:r>
          </a:p>
          <a:p>
            <a:pPr>
              <a:spcBef>
                <a:spcPct val="50000"/>
              </a:spcBef>
              <a:buClr>
                <a:schemeClr val="accent1"/>
              </a:buClr>
              <a:buFontTx/>
              <a:buChar char="•"/>
            </a:pPr>
            <a:r>
              <a:rPr lang="en-US" sz="3200" dirty="0">
                <a:latin typeface="Calibri" charset="0"/>
              </a:rPr>
              <a:t> Movies on campus</a:t>
            </a:r>
          </a:p>
          <a:p>
            <a:pPr>
              <a:spcBef>
                <a:spcPct val="50000"/>
              </a:spcBef>
              <a:buClr>
                <a:schemeClr val="accent1"/>
              </a:buClr>
              <a:buFontTx/>
              <a:buChar char="•"/>
            </a:pPr>
            <a:r>
              <a:rPr lang="en-US" sz="3200" dirty="0">
                <a:latin typeface="Calibri" charset="0"/>
              </a:rPr>
              <a:t> Volunteer at event</a:t>
            </a:r>
          </a:p>
          <a:p>
            <a:pPr>
              <a:spcBef>
                <a:spcPct val="50000"/>
              </a:spcBef>
              <a:buClr>
                <a:schemeClr val="accent1"/>
              </a:buClr>
              <a:buFontTx/>
              <a:buChar char="•"/>
            </a:pPr>
            <a:r>
              <a:rPr lang="en-US" sz="3200" dirty="0">
                <a:latin typeface="Calibri" charset="0"/>
              </a:rPr>
              <a:t> </a:t>
            </a:r>
            <a:r>
              <a:rPr lang="en-US" sz="3200" dirty="0" smtClean="0">
                <a:latin typeface="Calibri" charset="0"/>
              </a:rPr>
              <a:t>Share expenses with others</a:t>
            </a:r>
            <a:endParaRPr lang="en-US" sz="3200" dirty="0">
              <a:latin typeface="Calibri" charset="0"/>
            </a:endParaRPr>
          </a:p>
          <a:p>
            <a:pPr>
              <a:spcBef>
                <a:spcPct val="50000"/>
              </a:spcBef>
              <a:buClr>
                <a:schemeClr val="accent1"/>
              </a:buClr>
              <a:buFontTx/>
              <a:buChar char="•"/>
            </a:pPr>
            <a:r>
              <a:rPr lang="en-US" sz="3200" dirty="0">
                <a:latin typeface="Calibri" charset="0"/>
              </a:rPr>
              <a:t> Use student discount</a:t>
            </a:r>
          </a:p>
        </p:txBody>
      </p:sp>
      <p:pic>
        <p:nvPicPr>
          <p:cNvPr id="6" name="Picture 5" descr="logo1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304800"/>
            <a:ext cx="1219200" cy="76200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09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09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09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09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09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09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6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 idx="4294967295"/>
          </p:nvPr>
        </p:nvSpPr>
        <p:spPr>
          <a:xfrm>
            <a:off x="1447800" y="0"/>
            <a:ext cx="7391400" cy="1295400"/>
          </a:xfrm>
        </p:spPr>
        <p:txBody>
          <a:bodyPr/>
          <a:lstStyle/>
          <a:p>
            <a:pPr eaLnBrk="1" hangingPunct="1"/>
            <a:r>
              <a:rPr lang="en-US" dirty="0" smtClean="0">
                <a:ea typeface="Calibri" charset="0"/>
                <a:cs typeface="Calibri" charset="0"/>
              </a:rPr>
              <a:t>The Secret Every </a:t>
            </a:r>
            <a:br>
              <a:rPr lang="en-US" dirty="0" smtClean="0">
                <a:ea typeface="Calibri" charset="0"/>
                <a:cs typeface="Calibri" charset="0"/>
              </a:rPr>
            </a:br>
            <a:r>
              <a:rPr lang="en-US" dirty="0" smtClean="0">
                <a:ea typeface="Calibri" charset="0"/>
                <a:cs typeface="Calibri" charset="0"/>
              </a:rPr>
              <a:t>Millionaire Knows</a:t>
            </a:r>
            <a:endParaRPr lang="en-US" b="1" dirty="0" smtClean="0">
              <a:ea typeface="Calibri" charset="0"/>
              <a:cs typeface="Calibri" charset="0"/>
            </a:endParaRPr>
          </a:p>
        </p:txBody>
      </p:sp>
      <p:sp>
        <p:nvSpPr>
          <p:cNvPr id="4" name="Footer Placeholder 3"/>
          <p:cNvSpPr txBox="1">
            <a:spLocks noGrp="1"/>
          </p:cNvSpPr>
          <p:nvPr/>
        </p:nvSpPr>
        <p:spPr>
          <a:xfrm>
            <a:off x="3276600" y="6356350"/>
            <a:ext cx="5181600" cy="365125"/>
          </a:xfrm>
          <a:prstGeom prst="rect">
            <a:avLst/>
          </a:prstGeom>
          <a:noFill/>
        </p:spPr>
        <p:txBody>
          <a:bodyPr rIns="0"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chemeClr val="tx1">
                    <a:tint val="75000"/>
                  </a:schemeClr>
                </a:solidFill>
                <a:latin typeface="+mn-lt"/>
              </a:rPr>
              <a:t>Place CashCourse URL Here in Master Slide</a:t>
            </a:r>
            <a:endParaRPr lang="en-US" sz="1050" dirty="0">
              <a:solidFill>
                <a:srgbClr val="0063A5"/>
              </a:solidFill>
              <a:latin typeface="+mn-lt"/>
            </a:endParaRPr>
          </a:p>
        </p:txBody>
      </p:sp>
      <p:sp>
        <p:nvSpPr>
          <p:cNvPr id="5" name="Slide Number Placeholder 4"/>
          <p:cNvSpPr txBox="1">
            <a:spLocks noGrp="1"/>
          </p:cNvSpPr>
          <p:nvPr/>
        </p:nvSpPr>
        <p:spPr>
          <a:xfrm>
            <a:off x="8458200" y="6356350"/>
            <a:ext cx="381000" cy="365125"/>
          </a:xfrm>
          <a:prstGeom prst="rect">
            <a:avLst/>
          </a:prstGeom>
          <a:noFill/>
        </p:spPr>
        <p:txBody>
          <a:bodyPr lIns="0" rIns="0"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rgbClr val="0063A5"/>
                </a:solidFill>
                <a:latin typeface="+mn-lt"/>
              </a:rPr>
              <a:t>|  </a:t>
            </a:r>
            <a:fld id="{A8D38AFB-460F-46FD-AC30-CF8AE8261EBB}" type="slidenum">
              <a:rPr lang="en-US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9</a:t>
            </a:fld>
            <a:endParaRPr lang="en-US" sz="1200" dirty="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41991" name="Text Box 1031"/>
          <p:cNvSpPr txBox="1">
            <a:spLocks noChangeArrowheads="1"/>
          </p:cNvSpPr>
          <p:nvPr/>
        </p:nvSpPr>
        <p:spPr bwMode="auto">
          <a:xfrm>
            <a:off x="1981200" y="2362200"/>
            <a:ext cx="6477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dirty="0">
                <a:latin typeface="Calibri" charset="0"/>
              </a:rPr>
              <a:t>Live within your income.</a:t>
            </a:r>
          </a:p>
        </p:txBody>
      </p:sp>
      <p:pic>
        <p:nvPicPr>
          <p:cNvPr id="20486" name="Picture 1032" descr="C:\Documents and Settings\Owner\Application Data\Microsoft\Media Catalog\Downloaded Clips\clad\j043317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52800" y="2971800"/>
            <a:ext cx="3657600" cy="3389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logo1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304800"/>
            <a:ext cx="1219200" cy="76200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9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9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91" grpId="0" build="p" autoUpdateAnimBg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374</TotalTime>
  <Words>564</Words>
  <Application>Microsoft Office PowerPoint</Application>
  <PresentationFormat>On-screen Show (4:3)</PresentationFormat>
  <Paragraphs>117</Paragraphs>
  <Slides>11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Budgeting</vt:lpstr>
      <vt:lpstr>Why Care?  It’s Just Money! </vt:lpstr>
      <vt:lpstr>PowerPoint Presentation</vt:lpstr>
      <vt:lpstr>Fixed Expenses</vt:lpstr>
      <vt:lpstr>Variable Expenses</vt:lpstr>
      <vt:lpstr>Choices, Choices, Choices</vt:lpstr>
      <vt:lpstr>You Must Be Kidding!</vt:lpstr>
      <vt:lpstr>Your Next Best Alternative </vt:lpstr>
      <vt:lpstr>The Secret Every  Millionaire Knows</vt:lpstr>
      <vt:lpstr>Now What?</vt:lpstr>
      <vt:lpstr>RESOURCES</vt:lpstr>
    </vt:vector>
  </TitlesOfParts>
  <Company>Tiger Studios,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Kim Adams</dc:creator>
  <cp:lastModifiedBy>Chris Klinger</cp:lastModifiedBy>
  <cp:revision>66</cp:revision>
  <cp:lastPrinted>2011-09-07T18:32:55Z</cp:lastPrinted>
  <dcterms:created xsi:type="dcterms:W3CDTF">2008-10-19T18:15:05Z</dcterms:created>
  <dcterms:modified xsi:type="dcterms:W3CDTF">2013-05-08T21:00:56Z</dcterms:modified>
</cp:coreProperties>
</file>